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88" r:id="rId4"/>
    <p:sldId id="289" r:id="rId5"/>
    <p:sldId id="269" r:id="rId6"/>
    <p:sldId id="287" r:id="rId7"/>
    <p:sldId id="259" r:id="rId8"/>
    <p:sldId id="293" r:id="rId9"/>
    <p:sldId id="258" r:id="rId10"/>
    <p:sldId id="260" r:id="rId11"/>
    <p:sldId id="263" r:id="rId12"/>
    <p:sldId id="273" r:id="rId13"/>
    <p:sldId id="265" r:id="rId14"/>
    <p:sldId id="274" r:id="rId15"/>
    <p:sldId id="270" r:id="rId16"/>
    <p:sldId id="285" r:id="rId17"/>
    <p:sldId id="291" r:id="rId18"/>
    <p:sldId id="290" r:id="rId19"/>
    <p:sldId id="29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3190" autoAdjust="0"/>
    <p:restoredTop sz="94660"/>
  </p:normalViewPr>
  <p:slideViewPr>
    <p:cSldViewPr snapToGrid="0">
      <p:cViewPr varScale="1">
        <p:scale>
          <a:sx n="117" d="100"/>
          <a:sy n="117" d="100"/>
        </p:scale>
        <p:origin x="-108" y="-10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4800">
                <a:latin typeface="Berlin Sans FB Demi" panose="020E0802020502020306"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EE0EF3B-A850-4B3A-9502-75170F27E816}" type="datetimeFigureOut">
              <a:rPr lang="en-GB" smtClean="0"/>
              <a:pPr/>
              <a:t>05/02/2020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FC6AA5-408E-4D26-9226-4AABCDC2F9DA}" type="slidenum">
              <a:rPr lang="en-GB" smtClean="0"/>
              <a:pPr/>
              <a:t>‹#›</a:t>
            </a:fld>
            <a:endParaRPr lang="en-GB"/>
          </a:p>
        </p:txBody>
      </p:sp>
    </p:spTree>
    <p:extLst>
      <p:ext uri="{BB962C8B-B14F-4D97-AF65-F5344CB8AC3E}">
        <p14:creationId xmlns:p14="http://schemas.microsoft.com/office/powerpoint/2010/main" val="449785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EE0EF3B-A850-4B3A-9502-75170F27E816}" type="datetimeFigureOut">
              <a:rPr lang="en-GB" smtClean="0"/>
              <a:pPr/>
              <a:t>05/02/2020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FC6AA5-408E-4D26-9226-4AABCDC2F9DA}" type="slidenum">
              <a:rPr lang="en-GB" smtClean="0"/>
              <a:pPr/>
              <a:t>‹#›</a:t>
            </a:fld>
            <a:endParaRPr lang="en-GB"/>
          </a:p>
        </p:txBody>
      </p:sp>
    </p:spTree>
    <p:extLst>
      <p:ext uri="{BB962C8B-B14F-4D97-AF65-F5344CB8AC3E}">
        <p14:creationId xmlns:p14="http://schemas.microsoft.com/office/powerpoint/2010/main" val="316512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EE0EF3B-A850-4B3A-9502-75170F27E816}" type="datetimeFigureOut">
              <a:rPr lang="en-GB" smtClean="0"/>
              <a:pPr/>
              <a:t>05/02/2020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FC6AA5-408E-4D26-9226-4AABCDC2F9DA}" type="slidenum">
              <a:rPr lang="en-GB" smtClean="0"/>
              <a:pPr/>
              <a:t>‹#›</a:t>
            </a:fld>
            <a:endParaRPr lang="en-GB"/>
          </a:p>
        </p:txBody>
      </p:sp>
    </p:spTree>
    <p:extLst>
      <p:ext uri="{BB962C8B-B14F-4D97-AF65-F5344CB8AC3E}">
        <p14:creationId xmlns:p14="http://schemas.microsoft.com/office/powerpoint/2010/main" val="3985573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EE0EF3B-A850-4B3A-9502-75170F27E816}" type="datetimeFigureOut">
              <a:rPr lang="en-GB" smtClean="0"/>
              <a:pPr/>
              <a:t>05/02/2020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FC6AA5-408E-4D26-9226-4AABCDC2F9DA}" type="slidenum">
              <a:rPr lang="en-GB" smtClean="0"/>
              <a:pPr/>
              <a:t>‹#›</a:t>
            </a:fld>
            <a:endParaRPr lang="en-GB"/>
          </a:p>
        </p:txBody>
      </p:sp>
    </p:spTree>
    <p:extLst>
      <p:ext uri="{BB962C8B-B14F-4D97-AF65-F5344CB8AC3E}">
        <p14:creationId xmlns:p14="http://schemas.microsoft.com/office/powerpoint/2010/main" val="1216478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E0EF3B-A850-4B3A-9502-75170F27E816}" type="datetimeFigureOut">
              <a:rPr lang="en-GB" smtClean="0"/>
              <a:pPr/>
              <a:t>05/02/2020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FC6AA5-408E-4D26-9226-4AABCDC2F9DA}" type="slidenum">
              <a:rPr lang="en-GB" smtClean="0"/>
              <a:pPr/>
              <a:t>‹#›</a:t>
            </a:fld>
            <a:endParaRPr lang="en-GB"/>
          </a:p>
        </p:txBody>
      </p:sp>
    </p:spTree>
    <p:extLst>
      <p:ext uri="{BB962C8B-B14F-4D97-AF65-F5344CB8AC3E}">
        <p14:creationId xmlns:p14="http://schemas.microsoft.com/office/powerpoint/2010/main" val="1626254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EE0EF3B-A850-4B3A-9502-75170F27E816}" type="datetimeFigureOut">
              <a:rPr lang="en-GB" smtClean="0"/>
              <a:pPr/>
              <a:t>05/02/2020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FC6AA5-408E-4D26-9226-4AABCDC2F9DA}" type="slidenum">
              <a:rPr lang="en-GB" smtClean="0"/>
              <a:pPr/>
              <a:t>‹#›</a:t>
            </a:fld>
            <a:endParaRPr lang="en-GB"/>
          </a:p>
        </p:txBody>
      </p:sp>
    </p:spTree>
    <p:extLst>
      <p:ext uri="{BB962C8B-B14F-4D97-AF65-F5344CB8AC3E}">
        <p14:creationId xmlns:p14="http://schemas.microsoft.com/office/powerpoint/2010/main" val="1274083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EE0EF3B-A850-4B3A-9502-75170F27E816}" type="datetimeFigureOut">
              <a:rPr lang="en-GB" smtClean="0"/>
              <a:pPr/>
              <a:t>05/02/2020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FFC6AA5-408E-4D26-9226-4AABCDC2F9DA}" type="slidenum">
              <a:rPr lang="en-GB" smtClean="0"/>
              <a:pPr/>
              <a:t>‹#›</a:t>
            </a:fld>
            <a:endParaRPr lang="en-GB"/>
          </a:p>
        </p:txBody>
      </p:sp>
    </p:spTree>
    <p:extLst>
      <p:ext uri="{BB962C8B-B14F-4D97-AF65-F5344CB8AC3E}">
        <p14:creationId xmlns:p14="http://schemas.microsoft.com/office/powerpoint/2010/main" val="1893013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EE0EF3B-A850-4B3A-9502-75170F27E816}" type="datetimeFigureOut">
              <a:rPr lang="en-GB" smtClean="0"/>
              <a:pPr/>
              <a:t>05/02/2020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FFC6AA5-408E-4D26-9226-4AABCDC2F9DA}" type="slidenum">
              <a:rPr lang="en-GB" smtClean="0"/>
              <a:pPr/>
              <a:t>‹#›</a:t>
            </a:fld>
            <a:endParaRPr lang="en-GB"/>
          </a:p>
        </p:txBody>
      </p:sp>
    </p:spTree>
    <p:extLst>
      <p:ext uri="{BB962C8B-B14F-4D97-AF65-F5344CB8AC3E}">
        <p14:creationId xmlns:p14="http://schemas.microsoft.com/office/powerpoint/2010/main" val="2003083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E0EF3B-A850-4B3A-9502-75170F27E816}" type="datetimeFigureOut">
              <a:rPr lang="en-GB" smtClean="0"/>
              <a:pPr/>
              <a:t>05/02/2020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FFC6AA5-408E-4D26-9226-4AABCDC2F9DA}" type="slidenum">
              <a:rPr lang="en-GB" smtClean="0"/>
              <a:pPr/>
              <a:t>‹#›</a:t>
            </a:fld>
            <a:endParaRPr lang="en-GB"/>
          </a:p>
        </p:txBody>
      </p:sp>
    </p:spTree>
    <p:extLst>
      <p:ext uri="{BB962C8B-B14F-4D97-AF65-F5344CB8AC3E}">
        <p14:creationId xmlns:p14="http://schemas.microsoft.com/office/powerpoint/2010/main" val="1133411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E0EF3B-A850-4B3A-9502-75170F27E816}" type="datetimeFigureOut">
              <a:rPr lang="en-GB" smtClean="0"/>
              <a:pPr/>
              <a:t>05/02/2020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FC6AA5-408E-4D26-9226-4AABCDC2F9DA}" type="slidenum">
              <a:rPr lang="en-GB" smtClean="0"/>
              <a:pPr/>
              <a:t>‹#›</a:t>
            </a:fld>
            <a:endParaRPr lang="en-GB"/>
          </a:p>
        </p:txBody>
      </p:sp>
    </p:spTree>
    <p:extLst>
      <p:ext uri="{BB962C8B-B14F-4D97-AF65-F5344CB8AC3E}">
        <p14:creationId xmlns:p14="http://schemas.microsoft.com/office/powerpoint/2010/main" val="3896158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E0EF3B-A850-4B3A-9502-75170F27E816}" type="datetimeFigureOut">
              <a:rPr lang="en-GB" smtClean="0"/>
              <a:pPr/>
              <a:t>05/02/2020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FC6AA5-408E-4D26-9226-4AABCDC2F9DA}" type="slidenum">
              <a:rPr lang="en-GB" smtClean="0"/>
              <a:pPr/>
              <a:t>‹#›</a:t>
            </a:fld>
            <a:endParaRPr lang="en-GB"/>
          </a:p>
        </p:txBody>
      </p:sp>
    </p:spTree>
    <p:extLst>
      <p:ext uri="{BB962C8B-B14F-4D97-AF65-F5344CB8AC3E}">
        <p14:creationId xmlns:p14="http://schemas.microsoft.com/office/powerpoint/2010/main" val="3194223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E0EF3B-A850-4B3A-9502-75170F27E816}" type="datetimeFigureOut">
              <a:rPr lang="en-GB" smtClean="0"/>
              <a:pPr/>
              <a:t>05/02/2020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FC6AA5-408E-4D26-9226-4AABCDC2F9DA}" type="slidenum">
              <a:rPr lang="en-GB" smtClean="0"/>
              <a:pPr/>
              <a:t>‹#›</a:t>
            </a:fld>
            <a:endParaRPr lang="en-GB"/>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245556" y="159935"/>
            <a:ext cx="2857481" cy="1258412"/>
          </a:xfrm>
          <a:prstGeom prst="rect">
            <a:avLst/>
          </a:prstGeom>
        </p:spPr>
      </p:pic>
      <p:sp>
        <p:nvSpPr>
          <p:cNvPr id="8" name="Rectangle 7"/>
          <p:cNvSpPr/>
          <p:nvPr userDrawn="1"/>
        </p:nvSpPr>
        <p:spPr>
          <a:xfrm rot="5400000">
            <a:off x="6020412" y="-5960593"/>
            <a:ext cx="161146" cy="12082331"/>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9" name="Rectangle 8"/>
          <p:cNvSpPr/>
          <p:nvPr userDrawn="1"/>
        </p:nvSpPr>
        <p:spPr>
          <a:xfrm rot="5400000">
            <a:off x="5981299" y="736262"/>
            <a:ext cx="161146" cy="12082331"/>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0" name="Rectangle 9"/>
          <p:cNvSpPr/>
          <p:nvPr userDrawn="1"/>
        </p:nvSpPr>
        <p:spPr>
          <a:xfrm>
            <a:off x="-12820" y="0"/>
            <a:ext cx="145278" cy="685800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1" name="Rectangle 10"/>
          <p:cNvSpPr/>
          <p:nvPr userDrawn="1"/>
        </p:nvSpPr>
        <p:spPr>
          <a:xfrm>
            <a:off x="12069512" y="0"/>
            <a:ext cx="145278" cy="685800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76781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Berlin Sans FB Demi" panose="020E0802020502020306"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6685" y="1444158"/>
            <a:ext cx="11744702" cy="1158376"/>
          </a:xfrm>
        </p:spPr>
        <p:txBody>
          <a:bodyPr>
            <a:normAutofit/>
          </a:bodyPr>
          <a:lstStyle/>
          <a:p>
            <a:r>
              <a:rPr lang="en-GB" sz="6000" dirty="0" smtClean="0"/>
              <a:t>999 or not?</a:t>
            </a:r>
            <a:endParaRPr lang="en-GB" sz="6000" dirty="0"/>
          </a:p>
        </p:txBody>
      </p:sp>
      <p:sp>
        <p:nvSpPr>
          <p:cNvPr id="3" name="Subtitle 2"/>
          <p:cNvSpPr>
            <a:spLocks noGrp="1"/>
          </p:cNvSpPr>
          <p:nvPr>
            <p:ph type="subTitle" idx="1"/>
          </p:nvPr>
        </p:nvSpPr>
        <p:spPr>
          <a:xfrm>
            <a:off x="502024" y="2823099"/>
            <a:ext cx="11216500" cy="1820619"/>
          </a:xfrm>
        </p:spPr>
        <p:txBody>
          <a:bodyPr/>
          <a:lstStyle/>
          <a:p>
            <a:r>
              <a:rPr lang="en-GB" dirty="0"/>
              <a:t>999 is the number to call for the ambulance service when there is an emergency. </a:t>
            </a:r>
          </a:p>
          <a:p>
            <a:r>
              <a:rPr lang="en-GB" dirty="0" smtClean="0"/>
              <a:t>The ambulance service helps people who are very poorly or have been hurt.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149969"/>
            <a:ext cx="12191065" cy="2708031"/>
          </a:xfrm>
          <a:prstGeom prst="rect">
            <a:avLst/>
          </a:prstGeom>
        </p:spPr>
      </p:pic>
      <p:sp>
        <p:nvSpPr>
          <p:cNvPr id="4" name="TextBox 3"/>
          <p:cNvSpPr txBox="1"/>
          <p:nvPr/>
        </p:nvSpPr>
        <p:spPr>
          <a:xfrm>
            <a:off x="155121" y="179614"/>
            <a:ext cx="2261508" cy="369332"/>
          </a:xfrm>
          <a:prstGeom prst="rect">
            <a:avLst/>
          </a:prstGeom>
          <a:noFill/>
        </p:spPr>
        <p:txBody>
          <a:bodyPr wrap="square" rtlCol="0">
            <a:spAutoFit/>
          </a:bodyPr>
          <a:lstStyle/>
          <a:p>
            <a:r>
              <a:rPr lang="en-GB" dirty="0" smtClean="0">
                <a:solidFill>
                  <a:schemeClr val="bg1">
                    <a:lumMod val="85000"/>
                  </a:schemeClr>
                </a:solidFill>
              </a:rPr>
              <a:t>EYFS &amp; KS1</a:t>
            </a:r>
            <a:endParaRPr lang="en-GB" dirty="0">
              <a:solidFill>
                <a:schemeClr val="bg1">
                  <a:lumMod val="85000"/>
                </a:schemeClr>
              </a:solidFill>
            </a:endParaRPr>
          </a:p>
        </p:txBody>
      </p:sp>
    </p:spTree>
    <p:extLst>
      <p:ext uri="{BB962C8B-B14F-4D97-AF65-F5344CB8AC3E}">
        <p14:creationId xmlns:p14="http://schemas.microsoft.com/office/powerpoint/2010/main" val="22746651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416" y="2649821"/>
            <a:ext cx="7224346" cy="1325563"/>
          </a:xfrm>
        </p:spPr>
        <p:txBody>
          <a:bodyPr>
            <a:normAutofit fontScale="90000"/>
          </a:bodyPr>
          <a:lstStyle/>
          <a:p>
            <a:pPr marL="571500" indent="-571500">
              <a:buFont typeface="Wingdings" panose="05000000000000000000" pitchFamily="2" charset="2"/>
              <a:buChar char="ü"/>
            </a:pPr>
            <a:r>
              <a:rPr lang="en-GB" dirty="0" smtClean="0"/>
              <a:t>You are correct! Calling 999 was the right thing to do. Humpty Dumpty has a serious head injury and is losing lots of blood. Paramedics will come and make him feel better. They will take him to hospital in the ambulance. </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6082" y="4316660"/>
            <a:ext cx="1269010" cy="212773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8221" y="3675184"/>
            <a:ext cx="1602917" cy="276921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89985" y="2006601"/>
            <a:ext cx="3868614" cy="1826845"/>
          </a:xfrm>
          <a:prstGeom prst="rect">
            <a:avLst/>
          </a:prstGeom>
        </p:spPr>
      </p:pic>
    </p:spTree>
    <p:extLst>
      <p:ext uri="{BB962C8B-B14F-4D97-AF65-F5344CB8AC3E}">
        <p14:creationId xmlns:p14="http://schemas.microsoft.com/office/powerpoint/2010/main" val="24777545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963" y="909543"/>
            <a:ext cx="8721453" cy="1325563"/>
          </a:xfrm>
        </p:spPr>
        <p:txBody>
          <a:bodyPr>
            <a:normAutofit fontScale="90000"/>
          </a:bodyPr>
          <a:lstStyle/>
          <a:p>
            <a:r>
              <a:rPr lang="en-GB" dirty="0" smtClean="0"/>
              <a:t/>
            </a:r>
            <a:br>
              <a:rPr lang="en-GB" dirty="0" smtClean="0"/>
            </a:br>
            <a:r>
              <a:rPr lang="en-GB" dirty="0" err="1" smtClean="0"/>
              <a:t>Sniffley</a:t>
            </a:r>
            <a:r>
              <a:rPr lang="en-GB" dirty="0" smtClean="0"/>
              <a:t> has a cold and doesn’t want to spread his germs to his friends at work. He is coughing and sneezing. What should he do? </a:t>
            </a:r>
            <a:endParaRPr lang="en-GB" dirty="0"/>
          </a:p>
        </p:txBody>
      </p:sp>
      <p:sp>
        <p:nvSpPr>
          <p:cNvPr id="3" name="Content Placeholder 2"/>
          <p:cNvSpPr>
            <a:spLocks noGrp="1"/>
          </p:cNvSpPr>
          <p:nvPr>
            <p:ph idx="1"/>
          </p:nvPr>
        </p:nvSpPr>
        <p:spPr>
          <a:xfrm>
            <a:off x="712694" y="3594226"/>
            <a:ext cx="5011098" cy="4070878"/>
          </a:xfrm>
        </p:spPr>
        <p:txBody>
          <a:bodyPr/>
          <a:lstStyle/>
          <a:p>
            <a:r>
              <a:rPr lang="en-GB" b="1" dirty="0" smtClean="0">
                <a:solidFill>
                  <a:srgbClr val="00B050"/>
                </a:solidFill>
              </a:rPr>
              <a:t>A – ring 999</a:t>
            </a:r>
          </a:p>
          <a:p>
            <a:r>
              <a:rPr lang="en-GB" b="1" dirty="0" smtClean="0">
                <a:solidFill>
                  <a:srgbClr val="00B050"/>
                </a:solidFill>
              </a:rPr>
              <a:t>B – not sure ring 111</a:t>
            </a:r>
          </a:p>
          <a:p>
            <a:r>
              <a:rPr lang="en-GB" b="1" dirty="0" smtClean="0">
                <a:solidFill>
                  <a:srgbClr val="00B050"/>
                </a:solidFill>
              </a:rPr>
              <a:t>C – go to the pharmacist for some medicine</a:t>
            </a:r>
            <a:endParaRPr lang="en-GB" b="1" dirty="0">
              <a:solidFill>
                <a:srgbClr val="00B05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85450" y="2987883"/>
            <a:ext cx="3179090" cy="3571178"/>
          </a:xfrm>
          <a:prstGeom prst="rect">
            <a:avLst/>
          </a:prstGeom>
        </p:spPr>
      </p:pic>
    </p:spTree>
    <p:extLst>
      <p:ext uri="{BB962C8B-B14F-4D97-AF65-F5344CB8AC3E}">
        <p14:creationId xmlns:p14="http://schemas.microsoft.com/office/powerpoint/2010/main" val="242331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603" y="2625686"/>
            <a:ext cx="7018158" cy="1325563"/>
          </a:xfrm>
        </p:spPr>
        <p:txBody>
          <a:bodyPr>
            <a:normAutofit fontScale="90000"/>
          </a:bodyPr>
          <a:lstStyle/>
          <a:p>
            <a:pPr marL="571500" indent="-571500">
              <a:buFont typeface="Wingdings" panose="05000000000000000000" pitchFamily="2" charset="2"/>
              <a:buChar char="ü"/>
            </a:pPr>
            <a:r>
              <a:rPr lang="en-GB" dirty="0" smtClean="0"/>
              <a:t>You are correct! Going to the pharmacy for cold medicine is the best thing to do. </a:t>
            </a:r>
            <a:br>
              <a:rPr lang="en-GB" dirty="0" smtClean="0"/>
            </a:br>
            <a:r>
              <a:rPr lang="en-GB" dirty="0"/>
              <a:t/>
            </a:r>
            <a:br>
              <a:rPr lang="en-GB" dirty="0"/>
            </a:br>
            <a:r>
              <a:rPr lang="en-GB" dirty="0" err="1" smtClean="0"/>
              <a:t>Sniffley</a:t>
            </a:r>
            <a:r>
              <a:rPr lang="en-GB" dirty="0" smtClean="0"/>
              <a:t> needs to rest at home and get better. </a:t>
            </a:r>
            <a:br>
              <a:rPr lang="en-GB" dirty="0" smtClean="0"/>
            </a:br>
            <a:r>
              <a:rPr lang="en-GB" dirty="0"/>
              <a:t/>
            </a:r>
            <a:br>
              <a:rPr lang="en-GB" dirty="0"/>
            </a:br>
            <a:r>
              <a:rPr lang="en-GB" dirty="0" smtClean="0"/>
              <a:t>This way he will not spread his germs to everyone else. </a:t>
            </a:r>
            <a:endParaRPr lang="en-GB" dirty="0"/>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9086" t="6626" r="12443" b="13687"/>
          <a:stretch/>
        </p:blipFill>
        <p:spPr>
          <a:xfrm>
            <a:off x="8176846" y="2795954"/>
            <a:ext cx="3323492" cy="2382715"/>
          </a:xfrm>
        </p:spPr>
      </p:pic>
    </p:spTree>
    <p:extLst>
      <p:ext uri="{BB962C8B-B14F-4D97-AF65-F5344CB8AC3E}">
        <p14:creationId xmlns:p14="http://schemas.microsoft.com/office/powerpoint/2010/main" val="38038875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890" y="-558340"/>
            <a:ext cx="8770487" cy="1744332"/>
          </a:xfrm>
        </p:spPr>
        <p:txBody>
          <a:bodyPr>
            <a:normAutofit fontScale="90000"/>
          </a:bodyPr>
          <a:lstStyle/>
          <a:p>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smtClean="0"/>
              <a:t/>
            </a:r>
            <a:br>
              <a:rPr lang="en-GB" dirty="0" smtClean="0"/>
            </a:br>
            <a:r>
              <a:rPr lang="en-GB" dirty="0" smtClean="0"/>
              <a:t/>
            </a:r>
            <a:br>
              <a:rPr lang="en-GB" dirty="0" smtClean="0"/>
            </a:br>
            <a:r>
              <a:rPr lang="en-GB" dirty="0" smtClean="0"/>
              <a:t>The handsome prince is very tired after rescuing Sleeping Beauty. This has caused him to have a seizure. Sleeping Beauty does not know what to do.  What should she do?</a:t>
            </a:r>
            <a:endParaRPr lang="en-GB" dirty="0"/>
          </a:p>
        </p:txBody>
      </p:sp>
      <p:sp>
        <p:nvSpPr>
          <p:cNvPr id="4" name="Content Placeholder 2"/>
          <p:cNvSpPr>
            <a:spLocks noGrp="1"/>
          </p:cNvSpPr>
          <p:nvPr>
            <p:ph idx="1"/>
          </p:nvPr>
        </p:nvSpPr>
        <p:spPr>
          <a:xfrm>
            <a:off x="477716" y="3930772"/>
            <a:ext cx="10515600" cy="3836484"/>
          </a:xfrm>
        </p:spPr>
        <p:txBody>
          <a:bodyPr/>
          <a:lstStyle/>
          <a:p>
            <a:r>
              <a:rPr lang="en-GB" b="1" dirty="0" smtClean="0">
                <a:solidFill>
                  <a:srgbClr val="00B050"/>
                </a:solidFill>
              </a:rPr>
              <a:t>A – ring 111</a:t>
            </a:r>
          </a:p>
          <a:p>
            <a:r>
              <a:rPr lang="en-GB" b="1" dirty="0" smtClean="0">
                <a:solidFill>
                  <a:srgbClr val="00B050"/>
                </a:solidFill>
              </a:rPr>
              <a:t>B – call 999</a:t>
            </a:r>
          </a:p>
          <a:p>
            <a:r>
              <a:rPr lang="en-GB" b="1" dirty="0" smtClean="0">
                <a:solidFill>
                  <a:srgbClr val="00B050"/>
                </a:solidFill>
              </a:rPr>
              <a:t>C – go to the pharmacist for some medicine</a:t>
            </a:r>
            <a:endParaRPr lang="en-GB" b="1" dirty="0">
              <a:solidFill>
                <a:srgbClr val="00B05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07670" y="3284701"/>
            <a:ext cx="3167168" cy="3288355"/>
          </a:xfrm>
          <a:prstGeom prst="rect">
            <a:avLst/>
          </a:prstGeom>
        </p:spPr>
      </p:pic>
    </p:spTree>
    <p:extLst>
      <p:ext uri="{BB962C8B-B14F-4D97-AF65-F5344CB8AC3E}">
        <p14:creationId xmlns:p14="http://schemas.microsoft.com/office/powerpoint/2010/main" val="287761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661" y="2818761"/>
            <a:ext cx="5738446" cy="853375"/>
          </a:xfrm>
        </p:spPr>
        <p:txBody>
          <a:bodyPr>
            <a:normAutofit fontScale="90000"/>
          </a:bodyPr>
          <a:lstStyle/>
          <a:p>
            <a:pPr marL="571500" indent="-571500">
              <a:buFont typeface="Wingdings" panose="05000000000000000000" pitchFamily="2" charset="2"/>
              <a:buChar char="ü"/>
            </a:pPr>
            <a:r>
              <a:rPr lang="en-GB" dirty="0" smtClean="0"/>
              <a:t>You are correct!  Sleeping Beauty was not sure what to do so  calling 111 for medical advice was the best thing to do. </a:t>
            </a:r>
            <a:endParaRPr lang="en-GB"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452870" y="2455317"/>
            <a:ext cx="4802705" cy="2349375"/>
          </a:xfrm>
        </p:spPr>
      </p:pic>
    </p:spTree>
    <p:extLst>
      <p:ext uri="{BB962C8B-B14F-4D97-AF65-F5344CB8AC3E}">
        <p14:creationId xmlns:p14="http://schemas.microsoft.com/office/powerpoint/2010/main" val="183346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946" y="1679261"/>
            <a:ext cx="10515600" cy="1325563"/>
          </a:xfrm>
        </p:spPr>
        <p:txBody>
          <a:bodyPr>
            <a:normAutofit fontScale="90000"/>
          </a:bodyPr>
          <a:lstStyle/>
          <a:p>
            <a:r>
              <a:rPr lang="en-GB" dirty="0" smtClean="0"/>
              <a:t>The Gingerbread man was running too fast. He has fallen and has grazed his knee and hands! What would you do?</a:t>
            </a:r>
            <a:br>
              <a:rPr lang="en-GB" dirty="0" smtClean="0"/>
            </a:br>
            <a:endParaRPr lang="en-GB"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088480" y="3314947"/>
            <a:ext cx="4988435" cy="2804105"/>
          </a:xfrm>
        </p:spPr>
      </p:pic>
      <p:sp>
        <p:nvSpPr>
          <p:cNvPr id="6" name="TextBox 5"/>
          <p:cNvSpPr txBox="1"/>
          <p:nvPr/>
        </p:nvSpPr>
        <p:spPr>
          <a:xfrm>
            <a:off x="9339552" y="6401686"/>
            <a:ext cx="2852448" cy="369332"/>
          </a:xfrm>
          <a:prstGeom prst="rect">
            <a:avLst/>
          </a:prstGeom>
          <a:noFill/>
        </p:spPr>
        <p:txBody>
          <a:bodyPr wrap="none" rtlCol="0">
            <a:spAutoFit/>
          </a:bodyPr>
          <a:lstStyle/>
          <a:p>
            <a:r>
              <a:rPr lang="en-GB" dirty="0" smtClean="0"/>
              <a:t>Photo credit: GETTY IMAGES</a:t>
            </a:r>
            <a:endParaRPr lang="en-GB" dirty="0"/>
          </a:p>
        </p:txBody>
      </p:sp>
      <p:sp>
        <p:nvSpPr>
          <p:cNvPr id="7" name="Content Placeholder 2"/>
          <p:cNvSpPr txBox="1">
            <a:spLocks/>
          </p:cNvSpPr>
          <p:nvPr/>
        </p:nvSpPr>
        <p:spPr>
          <a:xfrm>
            <a:off x="698583" y="3314948"/>
            <a:ext cx="605087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smtClean="0">
                <a:solidFill>
                  <a:srgbClr val="00B050"/>
                </a:solidFill>
                <a:latin typeface="Arial" panose="020B0604020202020204" pitchFamily="34" charset="0"/>
                <a:cs typeface="Arial" panose="020B0604020202020204" pitchFamily="34" charset="0"/>
              </a:rPr>
              <a:t>A – find an adult to help him clean it and apply a plaster if needed</a:t>
            </a:r>
          </a:p>
          <a:p>
            <a:r>
              <a:rPr lang="en-GB" b="1" dirty="0" smtClean="0">
                <a:solidFill>
                  <a:srgbClr val="00B050"/>
                </a:solidFill>
                <a:latin typeface="Arial" panose="020B0604020202020204" pitchFamily="34" charset="0"/>
                <a:cs typeface="Arial" panose="020B0604020202020204" pitchFamily="34" charset="0"/>
              </a:rPr>
              <a:t>B – call 999</a:t>
            </a:r>
          </a:p>
          <a:p>
            <a:r>
              <a:rPr lang="en-GB" b="1" dirty="0" smtClean="0">
                <a:solidFill>
                  <a:srgbClr val="00B050"/>
                </a:solidFill>
                <a:latin typeface="Arial" panose="020B0604020202020204" pitchFamily="34" charset="0"/>
                <a:cs typeface="Arial" panose="020B0604020202020204" pitchFamily="34" charset="0"/>
              </a:rPr>
              <a:t>C – go to the Doctors</a:t>
            </a:r>
            <a:endParaRPr lang="en-GB" b="1"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5042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additive="base">
                                        <p:cTn id="12"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396" y="3346474"/>
            <a:ext cx="10515600" cy="578398"/>
          </a:xfrm>
        </p:spPr>
        <p:txBody>
          <a:bodyPr>
            <a:normAutofit fontScale="90000"/>
          </a:bodyPr>
          <a:lstStyle/>
          <a:p>
            <a:pPr marL="571500" indent="-571500">
              <a:buFont typeface="Wingdings" panose="05000000000000000000" pitchFamily="2" charset="2"/>
              <a:buChar char="ü"/>
            </a:pPr>
            <a:r>
              <a:rPr lang="en-GB" dirty="0" smtClean="0"/>
              <a:t>You are correct! Getting an adult to clean the graze with an antiseptic wipe will help the graze heal correctly. </a:t>
            </a:r>
            <a:br>
              <a:rPr lang="en-GB" dirty="0" smtClean="0"/>
            </a:br>
            <a:r>
              <a:rPr lang="en-GB" dirty="0" smtClean="0"/>
              <a:t/>
            </a:r>
            <a:br>
              <a:rPr lang="en-GB" dirty="0" smtClean="0"/>
            </a:br>
            <a:r>
              <a:rPr lang="en-GB" dirty="0" smtClean="0"/>
              <a:t>The gingerbread man doesn’t need to go to hospital. He will get better at home.</a:t>
            </a:r>
            <a:endParaRPr lang="en-GB" dirty="0"/>
          </a:p>
        </p:txBody>
      </p:sp>
    </p:spTree>
    <p:extLst>
      <p:ext uri="{BB962C8B-B14F-4D97-AF65-F5344CB8AC3E}">
        <p14:creationId xmlns:p14="http://schemas.microsoft.com/office/powerpoint/2010/main" val="1442973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316" y="224448"/>
            <a:ext cx="11037277" cy="1325563"/>
          </a:xfrm>
        </p:spPr>
        <p:txBody>
          <a:bodyPr/>
          <a:lstStyle/>
          <a:p>
            <a:r>
              <a:rPr lang="en-GB" dirty="0" smtClean="0"/>
              <a:t>Where can you get help?</a:t>
            </a:r>
            <a:endParaRPr lang="en-GB"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1492"/>
          <a:stretch/>
        </p:blipFill>
        <p:spPr>
          <a:xfrm>
            <a:off x="1828117" y="1157933"/>
            <a:ext cx="8494052" cy="5471467"/>
          </a:xfrm>
          <a:prstGeom prst="rect">
            <a:avLst/>
          </a:prstGeom>
        </p:spPr>
      </p:pic>
    </p:spTree>
    <p:extLst>
      <p:ext uri="{BB962C8B-B14F-4D97-AF65-F5344CB8AC3E}">
        <p14:creationId xmlns:p14="http://schemas.microsoft.com/office/powerpoint/2010/main" val="3577720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69" y="365125"/>
            <a:ext cx="10975731" cy="1325563"/>
          </a:xfrm>
        </p:spPr>
        <p:txBody>
          <a:bodyPr/>
          <a:lstStyle/>
          <a:p>
            <a:r>
              <a:rPr lang="en-GB" b="1" dirty="0"/>
              <a:t>What to do in an </a:t>
            </a:r>
            <a:r>
              <a:rPr lang="en-GB" b="1" dirty="0" smtClean="0"/>
              <a:t>emergency</a:t>
            </a:r>
            <a:endParaRPr lang="en-GB" dirty="0"/>
          </a:p>
        </p:txBody>
      </p:sp>
      <p:sp>
        <p:nvSpPr>
          <p:cNvPr id="3" name="Content Placeholder 2"/>
          <p:cNvSpPr>
            <a:spLocks noGrp="1"/>
          </p:cNvSpPr>
          <p:nvPr>
            <p:ph idx="1"/>
          </p:nvPr>
        </p:nvSpPr>
        <p:spPr>
          <a:xfrm>
            <a:off x="468923" y="1755286"/>
            <a:ext cx="10515600" cy="4351338"/>
          </a:xfrm>
        </p:spPr>
        <p:txBody>
          <a:bodyPr/>
          <a:lstStyle/>
          <a:p>
            <a:r>
              <a:rPr lang="en-GB" sz="2400" dirty="0"/>
              <a:t>stay calm.</a:t>
            </a:r>
          </a:p>
          <a:p>
            <a:r>
              <a:rPr lang="en-GB" sz="2400" dirty="0"/>
              <a:t>find an adult to help you.</a:t>
            </a:r>
          </a:p>
          <a:p>
            <a:r>
              <a:rPr lang="en-GB" sz="2400" dirty="0"/>
              <a:t>If there is no adult around, ring 999, explain what has happened and ask for the police, fire brigade, an ambulance or the coastguard.</a:t>
            </a:r>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08475" y="4025518"/>
            <a:ext cx="4572000" cy="2374392"/>
          </a:xfrm>
          <a:prstGeom prst="rect">
            <a:avLst/>
          </a:prstGeom>
        </p:spPr>
      </p:pic>
    </p:spTree>
    <p:extLst>
      <p:ext uri="{BB962C8B-B14F-4D97-AF65-F5344CB8AC3E}">
        <p14:creationId xmlns:p14="http://schemas.microsoft.com/office/powerpoint/2010/main" val="2192268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616" y="2800594"/>
            <a:ext cx="10515600" cy="1325563"/>
          </a:xfrm>
        </p:spPr>
        <p:txBody>
          <a:bodyPr/>
          <a:lstStyle/>
          <a:p>
            <a:pPr algn="ctr"/>
            <a:r>
              <a:rPr lang="en-GB" dirty="0" smtClean="0"/>
              <a:t>www.nwas.nhs.uk</a:t>
            </a:r>
            <a:endParaRPr lang="en-GB" dirty="0"/>
          </a:p>
        </p:txBody>
      </p:sp>
    </p:spTree>
    <p:extLst>
      <p:ext uri="{BB962C8B-B14F-4D97-AF65-F5344CB8AC3E}">
        <p14:creationId xmlns:p14="http://schemas.microsoft.com/office/powerpoint/2010/main" val="633029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0646" y="337351"/>
            <a:ext cx="9144000" cy="881033"/>
          </a:xfrm>
        </p:spPr>
        <p:txBody>
          <a:bodyPr>
            <a:normAutofit/>
          </a:bodyPr>
          <a:lstStyle/>
          <a:p>
            <a:pPr algn="l"/>
            <a:r>
              <a:rPr lang="en-GB" sz="4400" dirty="0" smtClean="0"/>
              <a:t>When should you call 999 ?</a:t>
            </a:r>
            <a:endParaRPr lang="en-GB" sz="4400" dirty="0"/>
          </a:p>
        </p:txBody>
      </p:sp>
      <p:sp>
        <p:nvSpPr>
          <p:cNvPr id="3" name="Subtitle 2"/>
          <p:cNvSpPr>
            <a:spLocks noGrp="1"/>
          </p:cNvSpPr>
          <p:nvPr>
            <p:ph type="subTitle" idx="1"/>
          </p:nvPr>
        </p:nvSpPr>
        <p:spPr>
          <a:xfrm>
            <a:off x="354267" y="1599286"/>
            <a:ext cx="11515348" cy="2876911"/>
          </a:xfrm>
        </p:spPr>
        <p:txBody>
          <a:bodyPr>
            <a:noAutofit/>
          </a:bodyPr>
          <a:lstStyle/>
          <a:p>
            <a:pPr algn="l">
              <a:spcAft>
                <a:spcPts val="600"/>
              </a:spcAft>
            </a:pPr>
            <a:r>
              <a:rPr lang="en-GB" dirty="0" smtClean="0"/>
              <a:t>Call 999 for the emergency services – ambulance, fire, police and coastguard. </a:t>
            </a:r>
          </a:p>
          <a:p>
            <a:pPr algn="l">
              <a:spcAft>
                <a:spcPts val="600"/>
              </a:spcAft>
            </a:pPr>
            <a:r>
              <a:rPr lang="en-GB" dirty="0" smtClean="0"/>
              <a:t>Ask for the ambulance service when someone </a:t>
            </a:r>
            <a:r>
              <a:rPr lang="en-GB" dirty="0"/>
              <a:t>is </a:t>
            </a:r>
            <a:r>
              <a:rPr lang="en-GB" dirty="0" smtClean="0"/>
              <a:t>really poorly or badly hurt.</a:t>
            </a:r>
          </a:p>
          <a:p>
            <a:pPr algn="l">
              <a:spcAft>
                <a:spcPts val="600"/>
              </a:spcAft>
            </a:pPr>
            <a:r>
              <a:rPr lang="en-GB" dirty="0" smtClean="0"/>
              <a:t>They may not be able to wake up, could be in a lot of pain or bleeding badly.</a:t>
            </a:r>
            <a:endParaRPr lang="en-GB" dirty="0"/>
          </a:p>
          <a:p>
            <a:endParaRPr lang="en-GB" sz="1200" dirty="0"/>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4497" t="8431" r="5436" b="6881"/>
          <a:stretch/>
        </p:blipFill>
        <p:spPr>
          <a:xfrm>
            <a:off x="3962471" y="3640016"/>
            <a:ext cx="4230529" cy="2769577"/>
          </a:xfrm>
          <a:prstGeom prst="rect">
            <a:avLst/>
          </a:prstGeom>
        </p:spPr>
      </p:pic>
    </p:spTree>
    <p:extLst>
      <p:ext uri="{BB962C8B-B14F-4D97-AF65-F5344CB8AC3E}">
        <p14:creationId xmlns:p14="http://schemas.microsoft.com/office/powerpoint/2010/main" val="38582571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553" y="-1009417"/>
            <a:ext cx="11010400" cy="2387600"/>
          </a:xfrm>
        </p:spPr>
        <p:txBody>
          <a:bodyPr/>
          <a:lstStyle/>
          <a:p>
            <a:pPr algn="l"/>
            <a:r>
              <a:rPr lang="en-GB" dirty="0" smtClean="0"/>
              <a:t>Inside an ambulance</a:t>
            </a:r>
            <a:endParaRPr lang="en-GB" dirty="0"/>
          </a:p>
        </p:txBody>
      </p:sp>
      <p:sp>
        <p:nvSpPr>
          <p:cNvPr id="3" name="Subtitle 2"/>
          <p:cNvSpPr>
            <a:spLocks noGrp="1"/>
          </p:cNvSpPr>
          <p:nvPr>
            <p:ph type="subTitle" idx="1"/>
          </p:nvPr>
        </p:nvSpPr>
        <p:spPr>
          <a:xfrm>
            <a:off x="127467" y="1643616"/>
            <a:ext cx="14861523" cy="7391178"/>
          </a:xfrm>
        </p:spPr>
        <p:txBody>
          <a:bodyPr>
            <a:normAutofit/>
          </a:bodyPr>
          <a:lstStyle/>
          <a:p>
            <a:pPr algn="l"/>
            <a:r>
              <a:rPr lang="en-GB" dirty="0" smtClean="0"/>
              <a:t>Look at what is inside this ambulance. What can you see?</a:t>
            </a:r>
            <a:endParaRPr lang="en-GB" sz="2000" dirty="0"/>
          </a:p>
          <a:p>
            <a:endParaRPr lang="en-GB" dirty="0"/>
          </a:p>
        </p:txBody>
      </p:sp>
      <p:pic>
        <p:nvPicPr>
          <p:cNvPr id="1026" name="Picture 2" descr="Image result for inside an ambulance nh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5222" y="2327959"/>
            <a:ext cx="6198928" cy="4137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241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6629" y="149469"/>
            <a:ext cx="11463645" cy="1106454"/>
          </a:xfrm>
        </p:spPr>
        <p:txBody>
          <a:bodyPr/>
          <a:lstStyle/>
          <a:p>
            <a:pPr algn="l"/>
            <a:r>
              <a:rPr lang="en-GB" dirty="0" smtClean="0"/>
              <a:t>What do paramedics do?</a:t>
            </a:r>
            <a:endParaRPr lang="en-GB" dirty="0"/>
          </a:p>
        </p:txBody>
      </p:sp>
      <p:sp>
        <p:nvSpPr>
          <p:cNvPr id="3" name="Subtitle 2"/>
          <p:cNvSpPr>
            <a:spLocks noGrp="1"/>
          </p:cNvSpPr>
          <p:nvPr>
            <p:ph type="subTitle" idx="1"/>
          </p:nvPr>
        </p:nvSpPr>
        <p:spPr>
          <a:xfrm>
            <a:off x="299457" y="1547446"/>
            <a:ext cx="5723274" cy="3523984"/>
          </a:xfrm>
        </p:spPr>
        <p:txBody>
          <a:bodyPr>
            <a:noAutofit/>
          </a:bodyPr>
          <a:lstStyle/>
          <a:p>
            <a:pPr algn="l"/>
            <a:r>
              <a:rPr lang="en-GB" dirty="0" smtClean="0"/>
              <a:t>Paramedics help people who are poorly or hurt. They work on an ambulance. </a:t>
            </a:r>
          </a:p>
          <a:p>
            <a:pPr algn="l"/>
            <a:endParaRPr lang="en-GB" dirty="0"/>
          </a:p>
          <a:p>
            <a:pPr algn="l"/>
            <a:r>
              <a:rPr lang="en-GB" dirty="0" smtClean="0"/>
              <a:t>To get their help you must call 999. They have a lot of medicine and kit to treat you. </a:t>
            </a:r>
          </a:p>
          <a:p>
            <a:pPr algn="l"/>
            <a:endParaRPr lang="en-GB" dirty="0"/>
          </a:p>
          <a:p>
            <a:pPr algn="l"/>
            <a:r>
              <a:rPr lang="en-GB" dirty="0" smtClean="0"/>
              <a:t>Once they have treated you they may take you to hospital or tell you on how to get better at home. </a:t>
            </a:r>
          </a:p>
        </p:txBody>
      </p:sp>
      <p:sp>
        <p:nvSpPr>
          <p:cNvPr id="4" name="TextBox 3"/>
          <p:cNvSpPr txBox="1"/>
          <p:nvPr/>
        </p:nvSpPr>
        <p:spPr>
          <a:xfrm>
            <a:off x="2028305" y="7498080"/>
            <a:ext cx="184731" cy="369332"/>
          </a:xfrm>
          <a:prstGeom prst="rect">
            <a:avLst/>
          </a:prstGeom>
          <a:noFill/>
        </p:spPr>
        <p:txBody>
          <a:bodyPr wrap="none" rtlCol="0">
            <a:spAutoFit/>
          </a:bodyPr>
          <a:lstStyle/>
          <a:p>
            <a:endParaRPr lang="en-GB" dirty="0"/>
          </a:p>
        </p:txBody>
      </p:sp>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36098" y="1679330"/>
            <a:ext cx="5555901" cy="3930162"/>
          </a:xfrm>
          <a:prstGeom prst="rect">
            <a:avLst/>
          </a:prstGeom>
        </p:spPr>
      </p:pic>
    </p:spTree>
    <p:extLst>
      <p:ext uri="{BB962C8B-B14F-4D97-AF65-F5344CB8AC3E}">
        <p14:creationId xmlns:p14="http://schemas.microsoft.com/office/powerpoint/2010/main" val="11511468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9808" y="-1009417"/>
            <a:ext cx="11779933" cy="2387600"/>
          </a:xfrm>
        </p:spPr>
        <p:txBody>
          <a:bodyPr/>
          <a:lstStyle/>
          <a:p>
            <a:pPr algn="l"/>
            <a:r>
              <a:rPr lang="en-GB" dirty="0" smtClean="0"/>
              <a:t>When should you call 111?</a:t>
            </a:r>
            <a:endParaRPr lang="en-GB" dirty="0"/>
          </a:p>
        </p:txBody>
      </p:sp>
      <p:sp>
        <p:nvSpPr>
          <p:cNvPr id="3" name="Subtitle 2"/>
          <p:cNvSpPr>
            <a:spLocks noGrp="1"/>
          </p:cNvSpPr>
          <p:nvPr>
            <p:ph type="subTitle" idx="1"/>
          </p:nvPr>
        </p:nvSpPr>
        <p:spPr>
          <a:xfrm>
            <a:off x="360550" y="1775012"/>
            <a:ext cx="11490792" cy="7514196"/>
          </a:xfrm>
        </p:spPr>
        <p:txBody>
          <a:bodyPr>
            <a:normAutofit/>
          </a:bodyPr>
          <a:lstStyle/>
          <a:p>
            <a:pPr algn="l"/>
            <a:r>
              <a:rPr lang="en-GB" sz="2800" dirty="0" smtClean="0"/>
              <a:t>If </a:t>
            </a:r>
            <a:r>
              <a:rPr lang="en-GB" sz="2800" dirty="0"/>
              <a:t>you are </a:t>
            </a:r>
            <a:r>
              <a:rPr lang="en-GB" sz="2800" dirty="0" smtClean="0"/>
              <a:t>unwell, the NHS </a:t>
            </a:r>
            <a:r>
              <a:rPr lang="en-GB" sz="2800" dirty="0"/>
              <a:t>111 service will </a:t>
            </a:r>
            <a:r>
              <a:rPr lang="en-GB" sz="2800" dirty="0" smtClean="0"/>
              <a:t>help you find the best place to make you feel better. They could send you to the doctors, pharmacy, dentist, walk-in centre or hospital. They may tell you how to take care of yourself at home.</a:t>
            </a:r>
            <a:endParaRPr lang="en-GB" dirty="0"/>
          </a:p>
        </p:txBody>
      </p:sp>
      <p:pic>
        <p:nvPicPr>
          <p:cNvPr id="5"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4593" y="3880151"/>
            <a:ext cx="4802705" cy="2349375"/>
          </a:xfrm>
          <a:prstGeom prst="rect">
            <a:avLst/>
          </a:prstGeom>
        </p:spPr>
      </p:pic>
    </p:spTree>
    <p:extLst>
      <p:ext uri="{BB962C8B-B14F-4D97-AF65-F5344CB8AC3E}">
        <p14:creationId xmlns:p14="http://schemas.microsoft.com/office/powerpoint/2010/main" val="37904209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869" y="198926"/>
            <a:ext cx="10515600" cy="1325563"/>
          </a:xfrm>
        </p:spPr>
        <p:txBody>
          <a:bodyPr/>
          <a:lstStyle/>
          <a:p>
            <a:r>
              <a:rPr lang="en-GB" dirty="0" smtClean="0"/>
              <a:t>Why might you go to the pharmacy?</a:t>
            </a:r>
            <a:endParaRPr lang="en-GB" dirty="0"/>
          </a:p>
        </p:txBody>
      </p:sp>
      <p:sp>
        <p:nvSpPr>
          <p:cNvPr id="3" name="Content Placeholder 2"/>
          <p:cNvSpPr>
            <a:spLocks noGrp="1"/>
          </p:cNvSpPr>
          <p:nvPr>
            <p:ph idx="1"/>
          </p:nvPr>
        </p:nvSpPr>
        <p:spPr>
          <a:xfrm>
            <a:off x="396959" y="1975973"/>
            <a:ext cx="4493483" cy="4019684"/>
          </a:xfrm>
        </p:spPr>
        <p:txBody>
          <a:bodyPr>
            <a:normAutofit/>
          </a:bodyPr>
          <a:lstStyle/>
          <a:p>
            <a:pPr marL="0" indent="0">
              <a:buNone/>
            </a:pPr>
            <a:r>
              <a:rPr lang="en-GB" sz="3200" dirty="0" smtClean="0"/>
              <a:t>A pharmacist can give you medicines to make you feel better. They can also answer your questions when you are sick.</a:t>
            </a:r>
          </a:p>
        </p:txBody>
      </p:sp>
      <p:pic>
        <p:nvPicPr>
          <p:cNvPr id="1026" name="Picture 2" descr="S:\Communications\Press Office\Social Media\Campaigns\Make The Right Call\Winter 2015 #RightCall\Images\Local pharmacy.jpg"/>
          <p:cNvPicPr>
            <a:picLocks noChangeAspect="1" noChangeArrowheads="1"/>
          </p:cNvPicPr>
          <p:nvPr/>
        </p:nvPicPr>
        <p:blipFill rotWithShape="1">
          <a:blip r:embed="rId2">
            <a:extLst>
              <a:ext uri="{28A0092B-C50C-407E-A947-70E740481C1C}">
                <a14:useLocalDpi xmlns:a14="http://schemas.microsoft.com/office/drawing/2010/main" val="0"/>
              </a:ext>
            </a:extLst>
          </a:blip>
          <a:srcRect l="68101" t="8255" b="15271"/>
          <a:stretch/>
        </p:blipFill>
        <p:spPr bwMode="auto">
          <a:xfrm>
            <a:off x="7074726" y="1657350"/>
            <a:ext cx="4050622" cy="4857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4657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708" y="278952"/>
            <a:ext cx="10515600" cy="1325563"/>
          </a:xfrm>
        </p:spPr>
        <p:txBody>
          <a:bodyPr/>
          <a:lstStyle/>
          <a:p>
            <a:r>
              <a:rPr lang="en-GB" dirty="0" smtClean="0"/>
              <a:t>Why might you go to see a Doctor?</a:t>
            </a:r>
            <a:endParaRPr lang="en-GB" dirty="0"/>
          </a:p>
        </p:txBody>
      </p:sp>
      <p:sp>
        <p:nvSpPr>
          <p:cNvPr id="6" name="TextBox 5"/>
          <p:cNvSpPr txBox="1"/>
          <p:nvPr/>
        </p:nvSpPr>
        <p:spPr>
          <a:xfrm>
            <a:off x="391217" y="1905057"/>
            <a:ext cx="6044751" cy="3539430"/>
          </a:xfrm>
          <a:prstGeom prst="rect">
            <a:avLst/>
          </a:prstGeom>
          <a:noFill/>
        </p:spPr>
        <p:txBody>
          <a:bodyPr wrap="square" rtlCol="0">
            <a:spAutoFit/>
          </a:bodyPr>
          <a:lstStyle/>
          <a:p>
            <a:r>
              <a:rPr lang="en-GB" sz="3200" dirty="0" smtClean="0">
                <a:latin typeface="Arial" panose="020B0604020202020204" pitchFamily="34" charset="0"/>
                <a:cs typeface="Arial" panose="020B0604020202020204" pitchFamily="34" charset="0"/>
              </a:rPr>
              <a:t>Doctors are there for you when you are not getting better from your minor illness. </a:t>
            </a:r>
          </a:p>
          <a:p>
            <a:endParaRPr lang="en-GB" sz="3200" dirty="0">
              <a:latin typeface="Arial" panose="020B0604020202020204" pitchFamily="34" charset="0"/>
              <a:cs typeface="Arial" panose="020B0604020202020204" pitchFamily="34" charset="0"/>
            </a:endParaRPr>
          </a:p>
          <a:p>
            <a:r>
              <a:rPr lang="en-GB" sz="3200" dirty="0" smtClean="0">
                <a:latin typeface="Arial" panose="020B0604020202020204" pitchFamily="34" charset="0"/>
                <a:cs typeface="Arial" panose="020B0604020202020204" pitchFamily="34" charset="0"/>
              </a:rPr>
              <a:t>They may arrange for you to have some medicine to make you better. </a:t>
            </a:r>
            <a:endParaRPr lang="en-GB" sz="3200" dirty="0">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4904" t="13719" r="3726" b="23845"/>
          <a:stretch/>
        </p:blipFill>
        <p:spPr bwMode="auto">
          <a:xfrm>
            <a:off x="7253653" y="1808342"/>
            <a:ext cx="3824655" cy="4281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87653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Fairy tale scenarios</a:t>
            </a:r>
            <a:endParaRPr lang="en-GB" dirty="0"/>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5681" t="10956" r="35611" b="16058"/>
          <a:stretch/>
        </p:blipFill>
        <p:spPr bwMode="auto">
          <a:xfrm>
            <a:off x="4792435" y="1624693"/>
            <a:ext cx="2437617" cy="3486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775857" y="5257800"/>
            <a:ext cx="6931478" cy="1200329"/>
          </a:xfrm>
          <a:prstGeom prst="rect">
            <a:avLst/>
          </a:prstGeom>
          <a:noFill/>
        </p:spPr>
        <p:txBody>
          <a:bodyPr wrap="square" rtlCol="0">
            <a:spAutoFit/>
          </a:bodyPr>
          <a:lstStyle/>
          <a:p>
            <a:pPr algn="ctr"/>
            <a:r>
              <a:rPr lang="en-GB" sz="2400" dirty="0" smtClean="0">
                <a:latin typeface="Arial" panose="020B0604020202020204" pitchFamily="34" charset="0"/>
                <a:cs typeface="Arial" panose="020B0604020202020204" pitchFamily="34" charset="0"/>
              </a:rPr>
              <a:t>Read the stories from Happily Ever After. </a:t>
            </a:r>
          </a:p>
          <a:p>
            <a:pPr algn="ctr"/>
            <a:endParaRPr lang="en-GB" sz="2400" dirty="0">
              <a:latin typeface="Arial" panose="020B0604020202020204" pitchFamily="34" charset="0"/>
              <a:cs typeface="Arial" panose="020B0604020202020204" pitchFamily="34" charset="0"/>
            </a:endParaRPr>
          </a:p>
          <a:p>
            <a:pPr algn="ctr"/>
            <a:r>
              <a:rPr lang="en-GB" sz="2400" dirty="0" smtClean="0">
                <a:latin typeface="Arial" panose="020B0604020202020204" pitchFamily="34" charset="0"/>
                <a:cs typeface="Arial" panose="020B0604020202020204" pitchFamily="34" charset="0"/>
              </a:rPr>
              <a:t>How many questions can you answer correctly?</a:t>
            </a:r>
          </a:p>
        </p:txBody>
      </p:sp>
    </p:spTree>
    <p:extLst>
      <p:ext uri="{BB962C8B-B14F-4D97-AF65-F5344CB8AC3E}">
        <p14:creationId xmlns:p14="http://schemas.microsoft.com/office/powerpoint/2010/main" val="2511621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493" y="886046"/>
            <a:ext cx="8886092" cy="1325563"/>
          </a:xfrm>
        </p:spPr>
        <p:txBody>
          <a:bodyPr>
            <a:noAutofit/>
          </a:bodyPr>
          <a:lstStyle/>
          <a:p>
            <a:r>
              <a:rPr lang="en-GB" sz="3600" dirty="0" smtClean="0"/>
              <a:t/>
            </a:r>
            <a:br>
              <a:rPr lang="en-GB" sz="3600" dirty="0" smtClean="0"/>
            </a:br>
            <a:r>
              <a:rPr lang="en-GB" sz="3600" dirty="0" smtClean="0"/>
              <a:t>Uh oh …Humpty Dumpty  is lying on the floor: he has bruised his head and  there is a big crack. There’s blood pouring from it. What should the King’s men do?</a:t>
            </a:r>
            <a:endParaRPr lang="en-GB" sz="3600" dirty="0"/>
          </a:p>
        </p:txBody>
      </p:sp>
      <p:sp>
        <p:nvSpPr>
          <p:cNvPr id="3" name="Content Placeholder 2"/>
          <p:cNvSpPr>
            <a:spLocks noGrp="1"/>
          </p:cNvSpPr>
          <p:nvPr>
            <p:ph idx="1"/>
          </p:nvPr>
        </p:nvSpPr>
        <p:spPr>
          <a:xfrm>
            <a:off x="851335" y="7371455"/>
            <a:ext cx="10515600" cy="4017696"/>
          </a:xfrm>
        </p:spPr>
        <p:txBody>
          <a:bodyPr/>
          <a:lstStyle/>
          <a:p>
            <a:pPr marL="0" indent="0">
              <a:buNone/>
            </a:pPr>
            <a:endParaRPr lang="en-GB" dirty="0"/>
          </a:p>
        </p:txBody>
      </p:sp>
      <p:sp>
        <p:nvSpPr>
          <p:cNvPr id="7" name="Content Placeholder 2"/>
          <p:cNvSpPr txBox="1">
            <a:spLocks/>
          </p:cNvSpPr>
          <p:nvPr/>
        </p:nvSpPr>
        <p:spPr>
          <a:xfrm>
            <a:off x="712694" y="3712777"/>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b="1" dirty="0" smtClean="0">
              <a:solidFill>
                <a:srgbClr val="00B050"/>
              </a:solidFill>
            </a:endParaRPr>
          </a:p>
          <a:p>
            <a:r>
              <a:rPr lang="en-GB" b="1" dirty="0" smtClean="0">
                <a:solidFill>
                  <a:srgbClr val="00B050"/>
                </a:solidFill>
                <a:latin typeface="Arial" panose="020B0604020202020204" pitchFamily="34" charset="0"/>
                <a:cs typeface="Arial" panose="020B0604020202020204" pitchFamily="34" charset="0"/>
              </a:rPr>
              <a:t>A – ring 999</a:t>
            </a:r>
          </a:p>
          <a:p>
            <a:r>
              <a:rPr lang="en-GB" b="1" dirty="0" smtClean="0">
                <a:solidFill>
                  <a:srgbClr val="00B050"/>
                </a:solidFill>
                <a:latin typeface="Arial" panose="020B0604020202020204" pitchFamily="34" charset="0"/>
                <a:cs typeface="Arial" panose="020B0604020202020204" pitchFamily="34" charset="0"/>
              </a:rPr>
              <a:t>B – not sure ring 111</a:t>
            </a:r>
          </a:p>
          <a:p>
            <a:r>
              <a:rPr lang="en-GB" b="1" dirty="0" smtClean="0">
                <a:solidFill>
                  <a:srgbClr val="00B050"/>
                </a:solidFill>
                <a:latin typeface="Arial" panose="020B0604020202020204" pitchFamily="34" charset="0"/>
                <a:cs typeface="Arial" panose="020B0604020202020204" pitchFamily="34" charset="0"/>
              </a:rPr>
              <a:t>C – go home</a:t>
            </a:r>
            <a:endParaRPr lang="en-GB" b="1" dirty="0">
              <a:solidFill>
                <a:srgbClr val="00B05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9489" y="2830643"/>
            <a:ext cx="3950464" cy="3829317"/>
          </a:xfrm>
          <a:prstGeom prst="rect">
            <a:avLst/>
          </a:prstGeom>
        </p:spPr>
      </p:pic>
    </p:spTree>
    <p:extLst>
      <p:ext uri="{BB962C8B-B14F-4D97-AF65-F5344CB8AC3E}">
        <p14:creationId xmlns:p14="http://schemas.microsoft.com/office/powerpoint/2010/main" val="346173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 calcmode="lin" valueType="num">
                                      <p:cBhvr additive="base">
                                        <p:cTn id="12"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 calcmode="lin" valueType="num">
                                      <p:cBhvr additive="base">
                                        <p:cTn id="1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3151</TotalTime>
  <Words>543</Words>
  <Application>Microsoft Office PowerPoint</Application>
  <PresentationFormat>Custom</PresentationFormat>
  <Paragraphs>56</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999 or not?</vt:lpstr>
      <vt:lpstr>When should you call 999 ?</vt:lpstr>
      <vt:lpstr>Inside an ambulance</vt:lpstr>
      <vt:lpstr>What do paramedics do?</vt:lpstr>
      <vt:lpstr>When should you call 111?</vt:lpstr>
      <vt:lpstr>Why might you go to the pharmacy?</vt:lpstr>
      <vt:lpstr>Why might you go to see a Doctor?</vt:lpstr>
      <vt:lpstr>Fairy tale scenarios</vt:lpstr>
      <vt:lpstr> Uh oh …Humpty Dumpty  is lying on the floor: he has bruised his head and  there is a big crack. There’s blood pouring from it. What should the King’s men do?</vt:lpstr>
      <vt:lpstr>You are correct! Calling 999 was the right thing to do. Humpty Dumpty has a serious head injury and is losing lots of blood. Paramedics will come and make him feel better. They will take him to hospital in the ambulance. </vt:lpstr>
      <vt:lpstr> Sniffley has a cold and doesn’t want to spread his germs to his friends at work. He is coughing and sneezing. What should he do? </vt:lpstr>
      <vt:lpstr>You are correct! Going to the pharmacy for cold medicine is the best thing to do.   Sniffley needs to rest at home and get better.   This way he will not spread his germs to everyone else. </vt:lpstr>
      <vt:lpstr>       The handsome prince is very tired after rescuing Sleeping Beauty. This has caused him to have a seizure. Sleeping Beauty does not know what to do.  What should she do?</vt:lpstr>
      <vt:lpstr>You are correct!  Sleeping Beauty was not sure what to do so  calling 111 for medical advice was the best thing to do. </vt:lpstr>
      <vt:lpstr>The Gingerbread man was running too fast. He has fallen and has grazed his knee and hands! What would you do? </vt:lpstr>
      <vt:lpstr>You are correct! Getting an adult to clean the graze with an antiseptic wipe will help the graze heal correctly.   The gingerbread man doesn’t need to go to hospital. He will get better at home.</vt:lpstr>
      <vt:lpstr>Where can you get help?</vt:lpstr>
      <vt:lpstr>What to do in an emergency</vt:lpstr>
      <vt:lpstr>www.nwas.nhs.uk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Kellett</dc:creator>
  <cp:lastModifiedBy>Fiona Bateson</cp:lastModifiedBy>
  <cp:revision>107</cp:revision>
  <dcterms:created xsi:type="dcterms:W3CDTF">2020-01-16T13:41:55Z</dcterms:created>
  <dcterms:modified xsi:type="dcterms:W3CDTF">2020-02-05T10:23:22Z</dcterms:modified>
</cp:coreProperties>
</file>